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Лист1!$A$3:$A$16</c:f>
              <c:strCache>
                <c:ptCount val="14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 (на 25 число)</c:v>
                </c:pt>
              </c:strCache>
            </c:strRef>
          </c:cat>
          <c:val>
            <c:numRef>
              <c:f>Лист1!$B$3:$B$16</c:f>
              <c:numCache>
                <c:formatCode>#,##0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1613</c:v>
                </c:pt>
                <c:pt idx="3">
                  <c:v>52126</c:v>
                </c:pt>
                <c:pt idx="4">
                  <c:v>127052</c:v>
                </c:pt>
                <c:pt idx="5">
                  <c:v>40807</c:v>
                </c:pt>
                <c:pt idx="6">
                  <c:v>19761</c:v>
                </c:pt>
                <c:pt idx="7">
                  <c:v>21059</c:v>
                </c:pt>
                <c:pt idx="8">
                  <c:v>30183</c:v>
                </c:pt>
                <c:pt idx="9">
                  <c:v>131547</c:v>
                </c:pt>
                <c:pt idx="10">
                  <c:v>181576</c:v>
                </c:pt>
                <c:pt idx="11">
                  <c:v>209952</c:v>
                </c:pt>
                <c:pt idx="12">
                  <c:v>120369</c:v>
                </c:pt>
                <c:pt idx="13">
                  <c:v>43506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4-4154-8313-8D9DA810D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681423"/>
        <c:axId val="415755055"/>
      </c:barChart>
      <c:catAx>
        <c:axId val="413681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5755055"/>
        <c:crosses val="autoZero"/>
        <c:auto val="1"/>
        <c:lblAlgn val="ctr"/>
        <c:lblOffset val="100"/>
        <c:noMultiLvlLbl val="0"/>
      </c:catAx>
      <c:valAx>
        <c:axId val="41575505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Численность заболевших, человек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crossAx val="41368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Лист2!$B$3</c:f>
              <c:strCache>
                <c:ptCount val="1"/>
                <c:pt idx="0">
                  <c:v>Учреждения здравоохранения города Москвы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2E-419C-9662-DA374AA6AC9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17,4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2E-419C-9662-DA374AA6AC9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18,7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2E-419C-9662-DA374AA6AC9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8,7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2E-419C-9662-DA374AA6AC9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6,5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2E-419C-9662-DA374AA6AC9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6,3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2E-419C-9662-DA374AA6AC9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8,7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2E-419C-9662-DA374AA6AC9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9,0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2E-419C-9662-DA374AA6AC9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10,7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2E-419C-9662-DA374AA6AC9C}"/>
                </c:ext>
              </c:extLst>
            </c:dLbl>
            <c:dLbl>
              <c:idx val="12"/>
              <c:layout>
                <c:manualLayout>
                  <c:x val="1.282051282051282E-2"/>
                  <c:y val="2.496825394640947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2E-419C-9662-DA374AA6A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Лист2!$A$4:$A$16</c:f>
              <c:numCache>
                <c:formatCode>m/d/yyyy</c:formatCode>
                <c:ptCount val="1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</c:numCache>
            </c:numRef>
          </c:cat>
          <c:val>
            <c:numRef>
              <c:f>Лист2!$B$4:$B$16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4544</c:v>
                </c:pt>
                <c:pt idx="4">
                  <c:v>17371</c:v>
                </c:pt>
                <c:pt idx="5">
                  <c:v>18700</c:v>
                </c:pt>
                <c:pt idx="6">
                  <c:v>8749</c:v>
                </c:pt>
                <c:pt idx="7">
                  <c:v>6456</c:v>
                </c:pt>
                <c:pt idx="8">
                  <c:v>6271</c:v>
                </c:pt>
                <c:pt idx="9">
                  <c:v>8655</c:v>
                </c:pt>
                <c:pt idx="10">
                  <c:v>9036</c:v>
                </c:pt>
                <c:pt idx="11">
                  <c:v>10698</c:v>
                </c:pt>
                <c:pt idx="12">
                  <c:v>10399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2E-419C-9662-DA374AA6AC9C}"/>
            </c:ext>
          </c:extLst>
        </c:ser>
        <c:ser>
          <c:idx val="1"/>
          <c:order val="1"/>
          <c:tx>
            <c:strRef>
              <c:f>Лист2!$C$3</c:f>
              <c:strCache>
                <c:ptCount val="1"/>
                <c:pt idx="0">
                  <c:v>Федеральные и частные медицинские организации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7,1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2E-419C-9662-DA374AA6AC9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7,5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2E-419C-9662-DA374AA6AC9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C2E-419C-9662-DA374AA6AC9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C2E-419C-9662-DA374AA6AC9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C2E-419C-9662-DA374AA6AC9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1,7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C2E-419C-9662-DA374AA6AC9C}"/>
                </c:ext>
              </c:extLst>
            </c:dLbl>
            <c:dLbl>
              <c:idx val="12"/>
              <c:layout>
                <c:manualLayout>
                  <c:x val="1.3403263403263404E-2"/>
                  <c:y val="-9.1549206885917932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2,2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72027972027972E-2"/>
                      <c:h val="3.6203968222293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9C2E-419C-9662-DA374AA6A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Лист2!$A$4:$A$16</c:f>
              <c:numCache>
                <c:formatCode>m/d/yyyy</c:formatCode>
                <c:ptCount val="1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</c:numCache>
            </c:numRef>
          </c:cat>
          <c:val>
            <c:numRef>
              <c:f>Лист2!$C$4:$C$16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7116</c:v>
                </c:pt>
                <c:pt idx="5">
                  <c:v>7547</c:v>
                </c:pt>
                <c:pt idx="6">
                  <c:v>1100</c:v>
                </c:pt>
                <c:pt idx="7">
                  <c:v>0</c:v>
                </c:pt>
                <c:pt idx="8">
                  <c:v>0</c:v>
                </c:pt>
                <c:pt idx="9">
                  <c:v>950</c:v>
                </c:pt>
                <c:pt idx="10">
                  <c:v>1350</c:v>
                </c:pt>
                <c:pt idx="11">
                  <c:v>1650</c:v>
                </c:pt>
                <c:pt idx="12">
                  <c:v>2195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C2E-419C-9662-DA374AA6AC9C}"/>
            </c:ext>
          </c:extLst>
        </c:ser>
        <c:ser>
          <c:idx val="2"/>
          <c:order val="2"/>
          <c:tx>
            <c:strRef>
              <c:f>Лист2!$D$3</c:f>
              <c:strCache>
                <c:ptCount val="1"/>
                <c:pt idx="0">
                  <c:v>Новые койки (на базе учреждений здравоохранения города Москвы)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1.1655011655011655E-3"/>
                  <c:y val="-2.49682539464095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C2E-419C-9662-DA374AA6AC9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4,4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C2E-419C-9662-DA374AA6AC9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5,5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C2E-419C-9662-DA374AA6AC9C}"/>
                </c:ext>
              </c:extLst>
            </c:dLbl>
            <c:dLbl>
              <c:idx val="12"/>
              <c:layout>
                <c:manualLayout>
                  <c:x val="1.1072261072261072E-2"/>
                  <c:y val="-1.949317738791422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389277389277388E-2"/>
                      <c:h val="3.6203968222293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9C2E-419C-9662-DA374AA6A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Лист2!$A$4:$A$16</c:f>
              <c:numCache>
                <c:formatCode>m/d/yyyy</c:formatCode>
                <c:ptCount val="1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</c:numCache>
            </c:numRef>
          </c:cat>
          <c:val>
            <c:numRef>
              <c:f>Лист2!$D$4:$D$16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710</c:v>
                </c:pt>
                <c:pt idx="10">
                  <c:v>4403</c:v>
                </c:pt>
                <c:pt idx="11">
                  <c:v>5527</c:v>
                </c:pt>
                <c:pt idx="12">
                  <c:v>7343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9C2E-419C-9662-DA374AA6A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856146031"/>
        <c:axId val="902275343"/>
      </c:barChart>
      <c:dateAx>
        <c:axId val="856146031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02275343"/>
        <c:crosses val="autoZero"/>
        <c:auto val="1"/>
        <c:lblOffset val="100"/>
        <c:baseTimeUnit val="months"/>
      </c:dateAx>
      <c:valAx>
        <c:axId val="902275343"/>
        <c:scaling>
          <c:orientation val="minMax"/>
          <c:max val="2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коек, тыс. единиц</a:t>
                </a:r>
              </a:p>
            </c:rich>
          </c:tx>
          <c:layout>
            <c:manualLayout>
              <c:xMode val="edge"/>
              <c:yMode val="edge"/>
              <c:x val="1.282051282051282E-2"/>
              <c:y val="0.245915282124558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crossAx val="856146031"/>
        <c:crossesAt val="43831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ADFFF-9625-4E88-8A5D-9531C9B0A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2A0511-D0C8-4DDD-8019-64462A006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524D1-C781-480C-8A26-C7246B02C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15BBE2-98EE-4EBE-B68C-1AFA255C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6FF349-9B53-45A1-8B6E-CDA224F8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5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089A6-F673-453E-9DAC-40F96895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286521-6480-4879-BB6A-4AD5EAE4E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6B63AD-4159-48F6-B187-AB4618FB0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896CAD-4076-48C3-A40F-480F7D04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6B4158-1874-4CA6-B870-35EBE3E4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0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43F0EAF-659E-4B17-BA08-5A8B48AFF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43A3E9-C749-4BFA-86DC-1CD2FF436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EF8417-8756-441C-AC4E-BE786A26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60EF51-1FA1-482B-B158-35B5A3E0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89514-1C5F-43E4-938A-C852F731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3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B6E52-6C35-4216-B08D-1270C7A80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B8BB4-1FC2-44E6-8026-2C2A51DED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65AD92-B7C4-479B-9C10-035914FF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0FA43D-0FFA-4653-9BB9-D14550C1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D64340-A03C-4FBF-9220-1DE49FC5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52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0C4F4-21FE-4462-AA15-676091214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E414E2-6F6F-45C4-9775-1273B0DE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BEF6EA-5AFC-4AE9-9648-B6D9ED3B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126400-1E35-4546-BE06-362044C73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5B06FE-9CF9-4E9B-8623-6CCBB0351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64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69E04-1265-4E9D-B635-A8DE01B82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D62DF-4752-463A-B18E-BB006D69F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69D48B-AE07-45A7-993C-1A36F0EE5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E306D7-A28A-4DD4-BEBE-A60940E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23F0F2-A391-4F28-BCD9-2A6DA173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6DC152-04F2-4EB5-8248-E576EB5A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99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66532-690D-49E7-B8E8-6A65014B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5D2C45-ED77-4DE0-8DDB-8E4022996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374CD0-A91F-4B3D-AF19-8956F4294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02FFA5-95D1-46BA-B67C-448DAE20E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98EDB0-DF11-4847-A40E-1A839E5BB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05F55D-487F-4625-90C6-EF7AA1D6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E52F2D-6F8D-40ED-86D0-73B45C1A5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C4C735-2FDF-41D2-9005-968A593D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58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1E00F-C228-45A5-BF05-456625121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94E131-D569-4014-B1E9-904151D1C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0D3C0C-5C20-4FE4-A0E3-6C277CC6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4F593A-B878-477F-92B0-2A70C4BF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D1A1FA-AF6C-488B-BEB3-95454703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A95ACC-69B6-45B2-9BAF-E8210195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E045F2-11EE-4CD9-A1B3-3D2091E1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6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488B0-B3B0-4BA9-8986-7CBD428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F5CC7-683D-4B75-893D-C3F3EB55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E064F4-9B74-42C9-9BC8-A4BAC1E67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80DF15-8D83-4B29-9D26-B61859B9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D43319-F752-4FF5-B29D-49C146D8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D18657-560A-4DA3-9840-40C39AF4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0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12BE7-DF71-49F6-A84F-D36CA0D6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4AA2E9F-F9E2-4403-B757-7DA4C43D3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0E566A-0A99-4409-9ED9-05410E2A1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E63FE0-488C-46BA-A75C-0B430463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8047DF-DF1B-445D-BC5D-BB3C2F451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F5A4A7-B72F-4805-8BC6-EF160201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76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72813-4CD4-4E08-BD27-A021A8E7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0B8B8C-54C3-4F0C-931B-E6D4B4C86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A96682-C1F7-436A-837E-B6E3A4BFC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583A-A07C-44D2-B1C9-3780B53CC7E7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7ED088-B510-4306-93FA-00A7151A9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83C45-BC45-492F-97CF-2C85D1EBD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34CA-5F03-4A5E-859F-8507F9357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D52A0-FFF3-424B-9D1B-2736BEABF6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Опыт Москвы в реагировании на пандемию коронавируса</a:t>
            </a:r>
          </a:p>
        </p:txBody>
      </p:sp>
    </p:spTree>
    <p:extLst>
      <p:ext uri="{BB962C8B-B14F-4D97-AF65-F5344CB8AC3E}">
        <p14:creationId xmlns:p14="http://schemas.microsoft.com/office/powerpoint/2010/main" val="334784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B473F5-AD27-47A1-8D73-483B577BF858}"/>
              </a:ext>
            </a:extLst>
          </p:cNvPr>
          <p:cNvSpPr/>
          <p:nvPr/>
        </p:nvSpPr>
        <p:spPr>
          <a:xfrm>
            <a:off x="9496097" y="5523186"/>
            <a:ext cx="1424151" cy="92491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910A77D-F6FE-4926-B5E8-8970A65408BF}"/>
              </a:ext>
            </a:extLst>
          </p:cNvPr>
          <p:cNvSpPr/>
          <p:nvPr/>
        </p:nvSpPr>
        <p:spPr>
          <a:xfrm>
            <a:off x="1418897" y="5523185"/>
            <a:ext cx="8077200" cy="92491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C058A-1600-4773-BCC6-6C9ADDA4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5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Динамика численност</a:t>
            </a:r>
            <a:r>
              <a:rPr lang="ru-RU" sz="3200" baseline="0" dirty="0"/>
              <a:t>и заболевших </a:t>
            </a:r>
            <a:r>
              <a:rPr lang="en-US" sz="3200" baseline="0" dirty="0"/>
              <a:t>COVID-19 </a:t>
            </a:r>
            <a:br>
              <a:rPr lang="ru-RU" sz="3200" baseline="0" dirty="0"/>
            </a:br>
            <a:r>
              <a:rPr lang="ru-RU" sz="3200" baseline="0" dirty="0"/>
              <a:t>в городе Москве</a:t>
            </a:r>
            <a:endParaRPr lang="ru-RU" sz="32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3FA8677-592E-4EA5-867F-7CADD3F91D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075815"/>
              </p:ext>
            </p:extLst>
          </p:nvPr>
        </p:nvGraphicFramePr>
        <p:xfrm>
          <a:off x="1095336" y="1643391"/>
          <a:ext cx="9907929" cy="455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573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C747C-4631-4B49-AA4B-F16D0976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625" y="45044"/>
            <a:ext cx="10515600" cy="1184401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Особенности принятых Правительством Москвы мер в условиях пандемии коронавируса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A1C40-0868-4BD3-8881-390596B35878}"/>
              </a:ext>
            </a:extLst>
          </p:cNvPr>
          <p:cNvSpPr txBox="1"/>
          <p:nvPr/>
        </p:nvSpPr>
        <p:spPr>
          <a:xfrm>
            <a:off x="288285" y="1328808"/>
            <a:ext cx="1169350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меры</a:t>
            </a:r>
          </a:p>
          <a:p>
            <a:pPr marL="731838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Приостановка оказания плановой медицинской помощи (за исключением пациентов с сердечно-сосудистыми и онкологическими заболеваниями).</a:t>
            </a:r>
          </a:p>
          <a:p>
            <a:pPr marL="731838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Перепрофилирование коечного фонда.</a:t>
            </a:r>
          </a:p>
          <a:p>
            <a:pPr marL="731838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Развертывание амбулаторных КТ-центров, массовое тестирование граждан на наличие вируса.</a:t>
            </a:r>
          </a:p>
          <a:p>
            <a:pPr marL="731838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Обучение, переподготовка, мобилизация медицинских работников.</a:t>
            </a:r>
          </a:p>
          <a:p>
            <a:pPr marL="731838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-центров для выявления контактов заболевших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мониторинга состояния здоровья пациентов, организации оказания помощи гражданам, соблюдающим домашний режим.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Капитальное строительство и модернизация</a:t>
            </a:r>
          </a:p>
          <a:p>
            <a:pPr marL="715963" indent="-269875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новых специализированных зданий госпиталей для оказания медицинской помощи пациентам с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15963" indent="-269875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Массовая закупка медицинского оборудования, в том числе аппаратов для искусственной вентиляции легких.</a:t>
            </a:r>
          </a:p>
          <a:p>
            <a:pPr marL="715963" indent="-269875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информационных систем с целью мониторинга эпидемиологической ситуации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меры</a:t>
            </a:r>
          </a:p>
          <a:p>
            <a:pPr marL="715963" indent="-269875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персонала, задействованного в оказании медицинской помощи пациентам с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материального характера в дополнение к федеральному финансированию).</a:t>
            </a:r>
          </a:p>
          <a:p>
            <a:pPr marL="715963" indent="-269875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социальной ответственности и стимулирование социально-значимого поведения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54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4C07F-79B0-4F0C-A95B-EF818E128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40"/>
            <a:ext cx="10515600" cy="103602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cs typeface="Times New Roman" panose="02020603050405020304" pitchFamily="18" charset="0"/>
              </a:rPr>
              <a:t>Динамика изменения коечного фонда, задействованного для лечения пациентов с </a:t>
            </a:r>
            <a:r>
              <a:rPr lang="en-US" sz="3200" dirty="0">
                <a:cs typeface="Times New Roman" panose="02020603050405020304" pitchFamily="18" charset="0"/>
              </a:rPr>
              <a:t>COVID-19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65CF54F-B90C-45FE-98E8-72426058F2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975626"/>
              </p:ext>
            </p:extLst>
          </p:nvPr>
        </p:nvGraphicFramePr>
        <p:xfrm>
          <a:off x="647700" y="1657631"/>
          <a:ext cx="10896600" cy="5086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0D2A85B-2249-4507-8053-A0FBEB659DBA}"/>
              </a:ext>
            </a:extLst>
          </p:cNvPr>
          <p:cNvSpPr txBox="1"/>
          <p:nvPr/>
        </p:nvSpPr>
        <p:spPr>
          <a:xfrm>
            <a:off x="788650" y="1126110"/>
            <a:ext cx="11039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2020  года в зависимости от эпидемиологической ситуации для лечения пациентов с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медицинских организациях города Москвы было задействовано от 4,5 тыс. коек до 26,2 тыс. коек.</a:t>
            </a:r>
          </a:p>
        </p:txBody>
      </p:sp>
    </p:spTree>
    <p:extLst>
      <p:ext uri="{BB962C8B-B14F-4D97-AF65-F5344CB8AC3E}">
        <p14:creationId xmlns:p14="http://schemas.microsoft.com/office/powerpoint/2010/main" val="388641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B54D6-9C88-4346-A11A-2C7EBEC8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132"/>
            <a:ext cx="10515600" cy="10169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/>
              <a:t>Результаты мер, принятых Правительством Москвы при пандемии коронавируса*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531B21-0515-40DC-A592-75A9718499ED}"/>
              </a:ext>
            </a:extLst>
          </p:cNvPr>
          <p:cNvSpPr txBox="1"/>
          <p:nvPr/>
        </p:nvSpPr>
        <p:spPr>
          <a:xfrm>
            <a:off x="451944" y="1875239"/>
            <a:ext cx="3189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Около 20,0 тыс. коек для лечения пациентов с </a:t>
            </a:r>
            <a:r>
              <a:rPr lang="en-US" dirty="0"/>
              <a:t>COVID-19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6BEC7A-2E23-46E8-BCF8-ED69204BD3A4}"/>
              </a:ext>
            </a:extLst>
          </p:cNvPr>
          <p:cNvSpPr txBox="1"/>
          <p:nvPr/>
        </p:nvSpPr>
        <p:spPr>
          <a:xfrm>
            <a:off x="451944" y="3217806"/>
            <a:ext cx="318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48 </a:t>
            </a:r>
            <a:r>
              <a:rPr lang="ru-RU" dirty="0"/>
              <a:t>амбулаторных КТ-центров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A595A-A083-4239-9CBF-C79D2A301435}"/>
              </a:ext>
            </a:extLst>
          </p:cNvPr>
          <p:cNvSpPr txBox="1"/>
          <p:nvPr/>
        </p:nvSpPr>
        <p:spPr>
          <a:xfrm>
            <a:off x="451943" y="4151765"/>
            <a:ext cx="318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ru-RU" dirty="0"/>
              <a:t>6</a:t>
            </a:r>
            <a:r>
              <a:rPr lang="en-US" dirty="0"/>
              <a:t> </a:t>
            </a:r>
            <a:r>
              <a:rPr lang="ru-RU" dirty="0"/>
              <a:t>лабораторий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C58C8D-D0AA-491B-BA44-1A3AAE93A87E}"/>
              </a:ext>
            </a:extLst>
          </p:cNvPr>
          <p:cNvSpPr txBox="1"/>
          <p:nvPr/>
        </p:nvSpPr>
        <p:spPr>
          <a:xfrm>
            <a:off x="430924" y="6285186"/>
            <a:ext cx="306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*По состоянию на 01.01.2021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F5931-876F-4CA9-8886-866CB2BF71CB}"/>
              </a:ext>
            </a:extLst>
          </p:cNvPr>
          <p:cNvSpPr txBox="1"/>
          <p:nvPr/>
        </p:nvSpPr>
        <p:spPr>
          <a:xfrm>
            <a:off x="451943" y="5032667"/>
            <a:ext cx="318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Центр телемедицины</a:t>
            </a:r>
          </a:p>
        </p:txBody>
      </p:sp>
      <p:sp>
        <p:nvSpPr>
          <p:cNvPr id="9" name="Правая фигурная скобка 8">
            <a:extLst>
              <a:ext uri="{FF2B5EF4-FFF2-40B4-BE49-F238E27FC236}">
                <a16:creationId xmlns:a16="http://schemas.microsoft.com/office/drawing/2014/main" id="{19B3D4A2-4D52-4524-8D4E-619CBAADAB4B}"/>
              </a:ext>
            </a:extLst>
          </p:cNvPr>
          <p:cNvSpPr/>
          <p:nvPr/>
        </p:nvSpPr>
        <p:spPr>
          <a:xfrm>
            <a:off x="3581901" y="1875239"/>
            <a:ext cx="252249" cy="37425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49793-B84D-4282-8285-7D9FA70FB57C}"/>
              </a:ext>
            </a:extLst>
          </p:cNvPr>
          <p:cNvSpPr txBox="1"/>
          <p:nvPr/>
        </p:nvSpPr>
        <p:spPr>
          <a:xfrm>
            <a:off x="3975235" y="2754052"/>
            <a:ext cx="36737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Задействовано в оказании медицинской помощи</a:t>
            </a:r>
          </a:p>
          <a:p>
            <a:pPr algn="ctr"/>
            <a:endParaRPr lang="ru-RU" sz="800" dirty="0"/>
          </a:p>
          <a:p>
            <a:r>
              <a:rPr lang="ru-RU" dirty="0"/>
              <a:t>69,1 тыс. медицинских работников</a:t>
            </a:r>
          </a:p>
          <a:p>
            <a:r>
              <a:rPr lang="ru-RU" dirty="0"/>
              <a:t>+ 7,7 тыс. студентов медицинских институтов и колледжей привлечены дополнительно</a:t>
            </a:r>
          </a:p>
        </p:txBody>
      </p:sp>
      <p:sp>
        <p:nvSpPr>
          <p:cNvPr id="11" name="Правая фигурная скобка 10">
            <a:extLst>
              <a:ext uri="{FF2B5EF4-FFF2-40B4-BE49-F238E27FC236}">
                <a16:creationId xmlns:a16="http://schemas.microsoft.com/office/drawing/2014/main" id="{E862AE49-523D-485C-BD78-4857BBC5670D}"/>
              </a:ext>
            </a:extLst>
          </p:cNvPr>
          <p:cNvSpPr/>
          <p:nvPr/>
        </p:nvSpPr>
        <p:spPr>
          <a:xfrm>
            <a:off x="7648983" y="1875239"/>
            <a:ext cx="252249" cy="37425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D2F4D2-B3E0-48B1-BE86-25898B1ABED9}"/>
              </a:ext>
            </a:extLst>
          </p:cNvPr>
          <p:cNvSpPr txBox="1"/>
          <p:nvPr/>
        </p:nvSpPr>
        <p:spPr>
          <a:xfrm>
            <a:off x="7986246" y="3225689"/>
            <a:ext cx="3995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Проведено </a:t>
            </a:r>
            <a:r>
              <a:rPr lang="en-US" dirty="0"/>
              <a:t>&gt;</a:t>
            </a:r>
            <a:r>
              <a:rPr lang="ru-RU" dirty="0"/>
              <a:t> 14,0 млн. ПЦР-тестов, </a:t>
            </a:r>
            <a:endParaRPr lang="en-US" dirty="0"/>
          </a:p>
          <a:p>
            <a:r>
              <a:rPr lang="ru-RU" dirty="0"/>
              <a:t>5,0 млн. ИФА-тестов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F42958-0141-470B-9586-EFBCD37B1055}"/>
              </a:ext>
            </a:extLst>
          </p:cNvPr>
          <p:cNvSpPr txBox="1"/>
          <p:nvPr/>
        </p:nvSpPr>
        <p:spPr>
          <a:xfrm>
            <a:off x="7986246" y="2420054"/>
            <a:ext cx="328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Вылечено 627,4 тыс. пациентов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2463B-706B-4E27-A530-1D080D243914}"/>
              </a:ext>
            </a:extLst>
          </p:cNvPr>
          <p:cNvSpPr txBox="1"/>
          <p:nvPr/>
        </p:nvSpPr>
        <p:spPr>
          <a:xfrm>
            <a:off x="7986246" y="4308323"/>
            <a:ext cx="3995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Проведено </a:t>
            </a:r>
            <a:r>
              <a:rPr lang="en-US" dirty="0"/>
              <a:t>&gt;</a:t>
            </a:r>
            <a:r>
              <a:rPr lang="ru-RU" dirty="0"/>
              <a:t> 850,0</a:t>
            </a:r>
            <a:r>
              <a:rPr lang="en-US" dirty="0"/>
              <a:t> </a:t>
            </a:r>
            <a:r>
              <a:rPr lang="ru-RU" dirty="0"/>
              <a:t>тыс. телемедицинских консультаций</a:t>
            </a:r>
          </a:p>
        </p:txBody>
      </p:sp>
    </p:spTree>
    <p:extLst>
      <p:ext uri="{BB962C8B-B14F-4D97-AF65-F5344CB8AC3E}">
        <p14:creationId xmlns:p14="http://schemas.microsoft.com/office/powerpoint/2010/main" val="135647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1A51F-60B7-4A71-AA21-DA949277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83" y="12698"/>
            <a:ext cx="11657474" cy="1325563"/>
          </a:xfrm>
        </p:spPr>
        <p:txBody>
          <a:bodyPr>
            <a:normAutofit/>
          </a:bodyPr>
          <a:lstStyle/>
          <a:p>
            <a:pPr algn="ctr"/>
            <a:r>
              <a:rPr lang="ru-RU" sz="3400" dirty="0">
                <a:cs typeface="Times New Roman" panose="02020603050405020304" pitchFamily="18" charset="0"/>
              </a:rPr>
              <a:t>Характеристика изменений в коечном фонде города Москвы </a:t>
            </a:r>
            <a:br>
              <a:rPr lang="ru-RU" sz="3400" dirty="0">
                <a:cs typeface="Times New Roman" panose="02020603050405020304" pitchFamily="18" charset="0"/>
              </a:rPr>
            </a:br>
            <a:r>
              <a:rPr lang="ru-RU" sz="3400" dirty="0">
                <a:cs typeface="Times New Roman" panose="02020603050405020304" pitchFamily="18" charset="0"/>
              </a:rPr>
              <a:t>в 2020 году</a:t>
            </a:r>
            <a:endParaRPr lang="ru-RU" sz="3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A0B72-10AE-45D6-83EA-238721EFC638}"/>
              </a:ext>
            </a:extLst>
          </p:cNvPr>
          <p:cNvSpPr txBox="1"/>
          <p:nvPr/>
        </p:nvSpPr>
        <p:spPr>
          <a:xfrm>
            <a:off x="3963902" y="1579957"/>
            <a:ext cx="804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мощность коечного фонда учреждений здравоохранения города Москвы на начало 2020 года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812834-984B-45E1-8886-2D5E308A5BAC}"/>
              </a:ext>
            </a:extLst>
          </p:cNvPr>
          <p:cNvSpPr txBox="1"/>
          <p:nvPr/>
        </p:nvSpPr>
        <p:spPr>
          <a:xfrm>
            <a:off x="3918858" y="3231825"/>
            <a:ext cx="804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Перепрофилировано коек в учреждениях здравоохранения города Москвы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37CC64-98C7-454C-B7B0-62DF4B577BFF}"/>
              </a:ext>
            </a:extLst>
          </p:cNvPr>
          <p:cNvSpPr txBox="1"/>
          <p:nvPr/>
        </p:nvSpPr>
        <p:spPr>
          <a:xfrm>
            <a:off x="3963902" y="4538255"/>
            <a:ext cx="804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созданы в учреждениях здравоохранения города Москвы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76C39603-71EA-4993-8D18-0C96C98E61D2}"/>
              </a:ext>
            </a:extLst>
          </p:cNvPr>
          <p:cNvSpPr/>
          <p:nvPr/>
        </p:nvSpPr>
        <p:spPr>
          <a:xfrm>
            <a:off x="400895" y="1366204"/>
            <a:ext cx="3127579" cy="1073835"/>
          </a:xfrm>
          <a:prstGeom prst="ellipse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46,5 тыс. коек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CB89E7B3-B266-4EF8-B782-A555020EF9CB}"/>
              </a:ext>
            </a:extLst>
          </p:cNvPr>
          <p:cNvSpPr/>
          <p:nvPr/>
        </p:nvSpPr>
        <p:spPr>
          <a:xfrm>
            <a:off x="439558" y="2993124"/>
            <a:ext cx="3212411" cy="905390"/>
          </a:xfrm>
          <a:prstGeom prst="ellipse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4,5 тыс.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18,7 тыс. коек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D19FFF07-A51F-42C9-976B-3AE90F701867}"/>
              </a:ext>
            </a:extLst>
          </p:cNvPr>
          <p:cNvSpPr/>
          <p:nvPr/>
        </p:nvSpPr>
        <p:spPr>
          <a:xfrm>
            <a:off x="439558" y="4245827"/>
            <a:ext cx="3212411" cy="90539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0,7 тыс.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7,3 тыс. коек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8B1FB4BA-9ACB-4EAD-99F7-66CFDE178377}"/>
              </a:ext>
            </a:extLst>
          </p:cNvPr>
          <p:cNvSpPr/>
          <p:nvPr/>
        </p:nvSpPr>
        <p:spPr>
          <a:xfrm>
            <a:off x="439558" y="5498530"/>
            <a:ext cx="3212411" cy="90539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1,0 тыс.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7,5 тыс. коек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170B936-37BD-44B6-B3C2-5F1238C93116}"/>
              </a:ext>
            </a:extLst>
          </p:cNvPr>
          <p:cNvSpPr txBox="1"/>
          <p:nvPr/>
        </p:nvSpPr>
        <p:spPr>
          <a:xfrm>
            <a:off x="3963902" y="5628059"/>
            <a:ext cx="804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вовлечено за счет перепрофилирования коек в федеральных и частных медицинских организациях, расположенных в городе Москве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00CFF2-5AAD-4A7D-AAD7-CC5F0A186174}"/>
              </a:ext>
            </a:extLst>
          </p:cNvPr>
          <p:cNvSpPr txBox="1"/>
          <p:nvPr/>
        </p:nvSpPr>
        <p:spPr>
          <a:xfrm>
            <a:off x="4768805" y="2590019"/>
            <a:ext cx="5447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лечения пациентов с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2020 году</a:t>
            </a:r>
          </a:p>
        </p:txBody>
      </p:sp>
    </p:spTree>
    <p:extLst>
      <p:ext uri="{BB962C8B-B14F-4D97-AF65-F5344CB8AC3E}">
        <p14:creationId xmlns:p14="http://schemas.microsoft.com/office/powerpoint/2010/main" val="4031642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405</Words>
  <Application>Microsoft Office PowerPoint</Application>
  <PresentationFormat>Широкоэкранный</PresentationFormat>
  <Paragraphs>77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Опыт Москвы в реагировании на пандемию коронавируса</vt:lpstr>
      <vt:lpstr>Динамика численности заболевших COVID-19  в городе Москве</vt:lpstr>
      <vt:lpstr>Особенности принятых Правительством Москвы мер в условиях пандемии коронавируса</vt:lpstr>
      <vt:lpstr>Динамика изменения коечного фонда, задействованного для лечения пациентов с COVID-19</vt:lpstr>
      <vt:lpstr>Результаты мер, принятых Правительством Москвы при пандемии коронавируса*</vt:lpstr>
      <vt:lpstr>Характеристика изменений в коечном фонде города Москвы  в 2020 году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Москвы в реагировании на пандемию коронавируса</dc:title>
  <dc:creator>Куприянов Вячеслав Витальевич</dc:creator>
  <cp:lastModifiedBy>Куприянов Вячеслав Витальевич</cp:lastModifiedBy>
  <cp:revision>28</cp:revision>
  <cp:lastPrinted>2021-03-01T10:24:28Z</cp:lastPrinted>
  <dcterms:created xsi:type="dcterms:W3CDTF">2021-02-26T08:02:32Z</dcterms:created>
  <dcterms:modified xsi:type="dcterms:W3CDTF">2021-03-01T10:26:31Z</dcterms:modified>
</cp:coreProperties>
</file>